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</p:sldMasterIdLst>
  <p:notesMasterIdLst>
    <p:notesMasterId r:id="rId26"/>
  </p:notesMasterIdLst>
  <p:handoutMasterIdLst>
    <p:handoutMasterId r:id="rId27"/>
  </p:handoutMasterIdLst>
  <p:sldIdLst>
    <p:sldId id="307" r:id="rId2"/>
    <p:sldId id="316" r:id="rId3"/>
    <p:sldId id="359" r:id="rId4"/>
    <p:sldId id="358" r:id="rId5"/>
    <p:sldId id="360" r:id="rId6"/>
    <p:sldId id="362" r:id="rId7"/>
    <p:sldId id="363" r:id="rId8"/>
    <p:sldId id="259" r:id="rId9"/>
    <p:sldId id="373" r:id="rId10"/>
    <p:sldId id="394" r:id="rId11"/>
    <p:sldId id="374" r:id="rId12"/>
    <p:sldId id="385" r:id="rId13"/>
    <p:sldId id="386" r:id="rId14"/>
    <p:sldId id="387" r:id="rId15"/>
    <p:sldId id="388" r:id="rId16"/>
    <p:sldId id="389" r:id="rId17"/>
    <p:sldId id="390" r:id="rId18"/>
    <p:sldId id="261" r:id="rId19"/>
    <p:sldId id="392" r:id="rId20"/>
    <p:sldId id="379" r:id="rId21"/>
    <p:sldId id="396" r:id="rId22"/>
    <p:sldId id="397" r:id="rId23"/>
    <p:sldId id="398" r:id="rId24"/>
    <p:sldId id="3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C058A-83FA-4E52-9EAC-1A821CF77DA1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315E-D212-4FBF-A1B5-8730EF87C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45AD3-5609-4E89-B8FD-09BADC99DB3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6846-C6B0-4B24-BD1F-16363DCA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page contains the meanings of the different </a:t>
            </a:r>
            <a:r>
              <a:rPr lang="en-US" dirty="0" err="1" smtClean="0"/>
              <a:t>phylums</a:t>
            </a:r>
            <a:r>
              <a:rPr lang="en-US" dirty="0" smtClean="0"/>
              <a:t> and</a:t>
            </a:r>
            <a:r>
              <a:rPr lang="en-US" baseline="0" dirty="0" smtClean="0"/>
              <a:t> classes of the animals students could choose from.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16846-C6B0-4B24-BD1F-16363DCA8B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234555" cy="2387600"/>
          </a:xfrm>
        </p:spPr>
        <p:txBody>
          <a:bodyPr anchor="b">
            <a:noAutofit/>
          </a:bodyPr>
          <a:lstStyle>
            <a:lvl1pPr algn="ctr"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8555" y="23813"/>
            <a:ext cx="5433445" cy="66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20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90DC-C363-4EED-99E2-43EFC27050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0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64A1-272E-4102-AEC0-41E925D42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7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994" y="365125"/>
            <a:ext cx="6298830" cy="1325563"/>
          </a:xfrm>
        </p:spPr>
        <p:txBody>
          <a:bodyPr/>
          <a:lstStyle>
            <a:lvl1pPr algn="ctr">
              <a:defRPr b="1" u="sng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247"/>
            <a:ext cx="10515600" cy="4047716"/>
          </a:xfrm>
        </p:spPr>
        <p:txBody>
          <a:bodyPr>
            <a:normAutofit/>
          </a:bodyPr>
          <a:lstStyle>
            <a:lvl1pPr>
              <a:defRPr sz="4400">
                <a:latin typeface="Century Schoolbook" panose="02040604050505020304" pitchFamily="18" charset="0"/>
              </a:defRPr>
            </a:lvl1pPr>
            <a:lvl2pPr>
              <a:defRPr sz="4000">
                <a:latin typeface="Century Schoolbook" panose="02040604050505020304" pitchFamily="18" charset="0"/>
              </a:defRPr>
            </a:lvl2pPr>
            <a:lvl3pPr>
              <a:defRPr sz="3600">
                <a:latin typeface="Century Schoolbook" panose="02040604050505020304" pitchFamily="18" charset="0"/>
              </a:defRPr>
            </a:lvl3pPr>
            <a:lvl4pPr>
              <a:defRPr sz="3200">
                <a:latin typeface="Century Schoolbook" panose="02040604050505020304" pitchFamily="18" charset="0"/>
              </a:defRPr>
            </a:lvl4pPr>
            <a:lvl5pPr>
              <a:defRPr sz="32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55C-2C43-4855-B2BF-C97C7C895DE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7824" y="81801"/>
            <a:ext cx="2720697" cy="335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838994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14F-9FF8-4F3E-B169-A9477ACBC2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>
            <a:lvl1pPr>
              <a:defRPr b="1" u="sng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4400">
                <a:latin typeface="Century Schoolbook" panose="02040604050505020304" pitchFamily="18" charset="0"/>
              </a:defRPr>
            </a:lvl1pPr>
            <a:lvl2pPr>
              <a:defRPr sz="4000">
                <a:latin typeface="Century Schoolbook" panose="02040604050505020304" pitchFamily="18" charset="0"/>
              </a:defRPr>
            </a:lvl2pPr>
            <a:lvl3pPr>
              <a:defRPr sz="3600">
                <a:latin typeface="Century Schoolbook" panose="02040604050505020304" pitchFamily="18" charset="0"/>
              </a:defRPr>
            </a:lvl3pPr>
            <a:lvl4pPr>
              <a:defRPr sz="3200">
                <a:latin typeface="Century Schoolbook" panose="02040604050505020304" pitchFamily="18" charset="0"/>
              </a:defRPr>
            </a:lvl4pPr>
            <a:lvl5pPr>
              <a:defRPr sz="32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4400">
                <a:latin typeface="Century Schoolbook" panose="02040604050505020304" pitchFamily="18" charset="0"/>
              </a:defRPr>
            </a:lvl1pPr>
            <a:lvl2pPr>
              <a:defRPr sz="4000">
                <a:latin typeface="Century Schoolbook" panose="02040604050505020304" pitchFamily="18" charset="0"/>
              </a:defRPr>
            </a:lvl2pPr>
            <a:lvl3pPr>
              <a:defRPr sz="3600">
                <a:latin typeface="Century Schoolbook" panose="02040604050505020304" pitchFamily="18" charset="0"/>
              </a:defRPr>
            </a:lvl3pPr>
            <a:lvl4pPr>
              <a:defRPr sz="3200">
                <a:latin typeface="Century Schoolbook" panose="02040604050505020304" pitchFamily="18" charset="0"/>
              </a:defRPr>
            </a:lvl4pPr>
            <a:lvl5pPr>
              <a:defRPr sz="3200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0D8E-F398-47D5-B9FB-F6348BD3D3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206" y="209785"/>
            <a:ext cx="1790605" cy="13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2" y="188913"/>
            <a:ext cx="887185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u="sng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u="sng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3600" b="1" u="sng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4400" kern="1200" dirty="0" smtClean="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E7F-9A58-49F2-AD8B-50A344346D0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206" y="209785"/>
            <a:ext cx="1790605" cy="13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6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6730-83AD-44FE-9A82-809FE40D78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619-50F0-4E43-8F4B-8E3554F89A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97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FCC4-B4C9-43B4-9CA7-E16960FDFD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31 October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Designed by MsEffie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9BF5-79CE-45AD-AF49-53E89B6D11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5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31 October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Designed by MsEffie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28A3-6945-4ACE-99DE-FD5AB298AB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02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664765" cy="2387600"/>
          </a:xfrm>
        </p:spPr>
        <p:txBody>
          <a:bodyPr/>
          <a:lstStyle/>
          <a:p>
            <a:r>
              <a:rPr lang="en-US" dirty="0"/>
              <a:t>Monday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Kingdom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169" y="3331029"/>
            <a:ext cx="10898103" cy="3215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Kingdoms in Eukarya: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Animals		Plants		Fungi		Protists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Grouped based on cell type, number of cells and how they obtain food.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22" y="4517571"/>
            <a:ext cx="1460946" cy="1395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588" y="4517571"/>
            <a:ext cx="1051944" cy="1361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220" y="4367194"/>
            <a:ext cx="1143213" cy="1143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757" y="4367194"/>
            <a:ext cx="1480941" cy="12958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5168" y="1061437"/>
            <a:ext cx="10898103" cy="2258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Kingdom:  </a:t>
            </a:r>
            <a:r>
              <a:rPr lang="en-US" sz="3600" dirty="0"/>
              <a:t>Animalia</a:t>
            </a:r>
            <a:endParaRPr lang="en-US" sz="3600" b="1" u="sng" dirty="0"/>
          </a:p>
          <a:p>
            <a:pPr marL="0" indent="0">
              <a:buNone/>
            </a:pPr>
            <a:r>
              <a:rPr lang="en-US" sz="3600" b="1" u="sng" dirty="0"/>
              <a:t>My Organism’s Kingdom: </a:t>
            </a:r>
            <a:r>
              <a:rPr lang="en-US" sz="3600" dirty="0"/>
              <a:t>Animalia</a:t>
            </a:r>
            <a:endParaRPr lang="en-US" sz="3600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What this means about its structure:</a:t>
            </a:r>
            <a:r>
              <a:rPr lang="en-US" sz="3600" dirty="0"/>
              <a:t> My organism is multicellular and can’t make its own food.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832992" y="969968"/>
            <a:ext cx="244475" cy="24447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9697723" y="177880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9697723" y="177880"/>
            <a:ext cx="2052228" cy="205222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38" y="337794"/>
            <a:ext cx="8756109" cy="709128"/>
          </a:xfrm>
        </p:spPr>
        <p:txBody>
          <a:bodyPr>
            <a:normAutofit/>
          </a:bodyPr>
          <a:lstStyle/>
          <a:p>
            <a:r>
              <a:rPr lang="en-US" dirty="0"/>
              <a:t>Tuesday, September 27,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455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4557" y="2782957"/>
            <a:ext cx="4999954" cy="394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Essential Question(s):</a:t>
            </a:r>
          </a:p>
          <a:p>
            <a:pPr marL="0" indent="0">
              <a:buNone/>
            </a:pPr>
            <a:r>
              <a:rPr lang="en-US" sz="2900" dirty="0"/>
              <a:t>How can we classify living things?</a:t>
            </a:r>
            <a:endParaRPr lang="en-US" sz="4600" dirty="0"/>
          </a:p>
          <a:p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Learning Objective:</a:t>
            </a:r>
          </a:p>
          <a:p>
            <a:pPr marL="0" indent="0">
              <a:buNone/>
            </a:pPr>
            <a:r>
              <a:rPr lang="en-US" sz="3000" dirty="0"/>
              <a:t>I can classify an organism using the </a:t>
            </a:r>
            <a:r>
              <a:rPr lang="en-US" sz="3000" dirty="0" err="1"/>
              <a:t>Linnean</a:t>
            </a:r>
            <a:r>
              <a:rPr lang="en-US" sz="3000" dirty="0"/>
              <a:t> system of classification.</a:t>
            </a:r>
          </a:p>
          <a:p>
            <a:endParaRPr lang="en-US" sz="3200" b="1" u="sng" dirty="0"/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7336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In Class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4"/>
          </p:nvPr>
        </p:nvSpPr>
        <p:spPr>
          <a:xfrm>
            <a:off x="6298667" y="2544416"/>
            <a:ext cx="4999954" cy="43135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Finish the Taxonomy Foldable</a:t>
            </a:r>
          </a:p>
        </p:txBody>
      </p:sp>
    </p:spTree>
    <p:extLst>
      <p:ext uri="{BB962C8B-B14F-4D97-AF65-F5344CB8AC3E}">
        <p14:creationId xmlns:p14="http://schemas.microsoft.com/office/powerpoint/2010/main" val="22431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Phylum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6371" y="3241669"/>
            <a:ext cx="5553494" cy="360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Phylum:</a:t>
            </a:r>
          </a:p>
          <a:p>
            <a:r>
              <a:rPr lang="en-US" dirty="0"/>
              <a:t>Phylum is after Kingdom and before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70" y="1051203"/>
            <a:ext cx="10898103" cy="2190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Phylum</a:t>
            </a:r>
            <a:r>
              <a:rPr lang="en-US" sz="3600" dirty="0"/>
              <a:t>:  Chordata</a:t>
            </a:r>
          </a:p>
          <a:p>
            <a:pPr marL="0" indent="0">
              <a:buNone/>
            </a:pPr>
            <a:r>
              <a:rPr lang="en-US" sz="3600" b="1" u="sng" dirty="0"/>
              <a:t>My Organism’s Phylum: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What this means about its structure: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51" y="2524238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914221" y="3500548"/>
            <a:ext cx="2526707" cy="102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Class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367" y="3399429"/>
            <a:ext cx="6604369" cy="188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Class:</a:t>
            </a:r>
          </a:p>
          <a:p>
            <a:r>
              <a:rPr lang="en-US" dirty="0"/>
              <a:t>Class is after Phylum and before Order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367" y="1158922"/>
            <a:ext cx="6904621" cy="2240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Class</a:t>
            </a:r>
            <a:r>
              <a:rPr lang="en-US" sz="3600" dirty="0"/>
              <a:t>:  Mammalia</a:t>
            </a:r>
          </a:p>
          <a:p>
            <a:pPr marL="0" indent="0">
              <a:buNone/>
            </a:pPr>
            <a:r>
              <a:rPr lang="en-US" sz="3600" b="1" u="sng" dirty="0"/>
              <a:t>My Organism’s Class: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What this means about its structure: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21" y="2088810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727371" y="3690257"/>
            <a:ext cx="2068286" cy="172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3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Order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169" y="4352012"/>
            <a:ext cx="10898103" cy="19516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Order:</a:t>
            </a:r>
          </a:p>
          <a:p>
            <a:r>
              <a:rPr lang="en-US" dirty="0"/>
              <a:t>Order is after Class and before Family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70" y="1048982"/>
            <a:ext cx="7216952" cy="3196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Order</a:t>
            </a:r>
            <a:r>
              <a:rPr lang="en-US" sz="3600" dirty="0"/>
              <a:t>:  Primates</a:t>
            </a:r>
          </a:p>
          <a:p>
            <a:pPr marL="0" indent="0">
              <a:buNone/>
            </a:pPr>
            <a:r>
              <a:rPr lang="en-US" sz="3600" b="1" u="sng" dirty="0"/>
              <a:t>My Organism’s Order: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70" y="2230706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509657" y="4474029"/>
            <a:ext cx="1850572" cy="672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9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Family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169" y="4027766"/>
            <a:ext cx="10898103" cy="19516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Family:</a:t>
            </a:r>
          </a:p>
          <a:p>
            <a:r>
              <a:rPr lang="en-US" dirty="0"/>
              <a:t>Family is after Order and before Genus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69" y="1165473"/>
            <a:ext cx="7470517" cy="2786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Family</a:t>
            </a:r>
            <a:r>
              <a:rPr lang="en-US" sz="3600" dirty="0"/>
              <a:t>:  Hominid </a:t>
            </a:r>
          </a:p>
          <a:p>
            <a:pPr marL="0" indent="0">
              <a:buNone/>
            </a:pPr>
            <a:r>
              <a:rPr lang="en-US" sz="3600" b="1" u="sng" dirty="0"/>
              <a:t>My Organism’s Family:</a:t>
            </a:r>
          </a:p>
          <a:p>
            <a:endParaRPr lang="en-US" dirty="0"/>
          </a:p>
        </p:txBody>
      </p:sp>
      <p:pic>
        <p:nvPicPr>
          <p:cNvPr id="5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44" y="2491036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683642" y="4287938"/>
            <a:ext cx="2676587" cy="829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7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Genus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3162" y="2950028"/>
            <a:ext cx="6372359" cy="3845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Genus:</a:t>
            </a:r>
          </a:p>
          <a:p>
            <a:r>
              <a:rPr lang="en-US" dirty="0"/>
              <a:t>After Family and before Species</a:t>
            </a:r>
          </a:p>
          <a:p>
            <a:r>
              <a:rPr lang="en-US" dirty="0"/>
              <a:t>Part of binomial nomenclature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i="1" dirty="0" err="1">
                <a:highlight>
                  <a:srgbClr val="FFFF00"/>
                </a:highlight>
              </a:rPr>
              <a:t>Felis</a:t>
            </a:r>
            <a:r>
              <a:rPr lang="en-US" i="1" dirty="0"/>
              <a:t> </a:t>
            </a:r>
            <a:r>
              <a:rPr lang="en-US" i="1" dirty="0" err="1" smtClean="0"/>
              <a:t>catus</a:t>
            </a:r>
            <a:r>
              <a:rPr lang="en-US" dirty="0" smtClean="0"/>
              <a:t>-cat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>
                <a:highlight>
                  <a:srgbClr val="FFFF00"/>
                </a:highlight>
              </a:rPr>
              <a:t>genus</a:t>
            </a:r>
            <a:r>
              <a:rPr lang="en-US" dirty="0"/>
              <a:t> species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1154" y="986860"/>
            <a:ext cx="10898103" cy="199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Genus</a:t>
            </a:r>
            <a:r>
              <a:rPr lang="en-US" sz="3600" dirty="0"/>
              <a:t>:  Homo </a:t>
            </a:r>
          </a:p>
          <a:p>
            <a:pPr marL="0" indent="0">
              <a:buNone/>
            </a:pPr>
            <a:r>
              <a:rPr lang="en-US" sz="3600" b="1" u="sng" dirty="0"/>
              <a:t>My Organism’s Genus: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97" y="2662178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42857" y="3396343"/>
            <a:ext cx="297180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40543" y="5075181"/>
            <a:ext cx="286603" cy="545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93371" y="5064945"/>
            <a:ext cx="2275" cy="450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9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Species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4541" y="3012205"/>
            <a:ext cx="6372359" cy="3845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Species:</a:t>
            </a:r>
          </a:p>
          <a:p>
            <a:r>
              <a:rPr lang="en-US" dirty="0"/>
              <a:t>After Genus</a:t>
            </a:r>
          </a:p>
          <a:p>
            <a:r>
              <a:rPr lang="en-US" dirty="0"/>
              <a:t>Most specific level</a:t>
            </a:r>
          </a:p>
          <a:p>
            <a:r>
              <a:rPr lang="en-US" dirty="0"/>
              <a:t>Part of binomial nomenclature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i="1" dirty="0" err="1"/>
              <a:t>Felis</a:t>
            </a:r>
            <a:r>
              <a:rPr lang="en-US" i="1" dirty="0"/>
              <a:t> </a:t>
            </a:r>
            <a:r>
              <a:rPr lang="en-US" i="1" dirty="0" err="1" smtClean="0">
                <a:highlight>
                  <a:srgbClr val="FFFF00"/>
                </a:highlight>
              </a:rPr>
              <a:t>catus</a:t>
            </a:r>
            <a:r>
              <a:rPr lang="en-US" dirty="0" smtClean="0"/>
              <a:t>-cat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                  </a:t>
            </a:r>
          </a:p>
          <a:p>
            <a:pPr marL="0" indent="0">
              <a:buNone/>
            </a:pPr>
            <a:r>
              <a:rPr lang="en-US" dirty="0"/>
              <a:t> 	genus </a:t>
            </a:r>
            <a:r>
              <a:rPr lang="en-US" dirty="0">
                <a:highlight>
                  <a:srgbClr val="FFFF00"/>
                </a:highlight>
              </a:rPr>
              <a:t>species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4541" y="956213"/>
            <a:ext cx="10898103" cy="199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Genus</a:t>
            </a:r>
            <a:r>
              <a:rPr lang="en-US" sz="3600" dirty="0"/>
              <a:t>:  sapiens </a:t>
            </a:r>
          </a:p>
          <a:p>
            <a:pPr marL="0" indent="0">
              <a:buNone/>
            </a:pPr>
            <a:r>
              <a:rPr lang="en-US" sz="3600" b="1" u="sng" dirty="0"/>
              <a:t>My Organism’s Genus: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humans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93" y="2760585"/>
            <a:ext cx="4067830" cy="40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84686" y="6394033"/>
            <a:ext cx="1436915" cy="174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13388" y="5550689"/>
            <a:ext cx="286603" cy="545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89993" y="5646222"/>
            <a:ext cx="2275" cy="450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8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36" y="170196"/>
            <a:ext cx="8871857" cy="1325563"/>
          </a:xfrm>
        </p:spPr>
        <p:txBody>
          <a:bodyPr/>
          <a:lstStyle/>
          <a:p>
            <a:r>
              <a:rPr lang="en-US" dirty="0"/>
              <a:t>Beginning of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6740" y="1681163"/>
            <a:ext cx="4825157" cy="576262"/>
          </a:xfrm>
        </p:spPr>
        <p:txBody>
          <a:bodyPr/>
          <a:lstStyle/>
          <a:p>
            <a:r>
              <a:rPr lang="en-US" sz="2800" b="1" u="sng" dirty="0"/>
              <a:t>Warm-up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739" y="2424112"/>
            <a:ext cx="5344218" cy="3989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Fill out your Agenda.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Unpack and put your backpack (and any other “bags” at the front of the room or at the back of the room.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Get your notebook.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– Work on the warm-up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72304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72634" y="1789624"/>
            <a:ext cx="5183188" cy="2449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u="sng" dirty="0"/>
              <a:t>In Class –</a:t>
            </a:r>
            <a:r>
              <a:rPr lang="en-US" sz="2800" dirty="0"/>
              <a:t> Finish Classification Foldable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u="sng" dirty="0"/>
              <a:t>Homework </a:t>
            </a:r>
            <a:r>
              <a:rPr lang="en-US" sz="3200" dirty="0"/>
              <a:t>–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Choices (Due </a:t>
            </a:r>
            <a:r>
              <a:rPr lang="en-US" sz="2800" dirty="0" smtClean="0"/>
              <a:t>tomorrow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3600" b="1" dirty="0"/>
          </a:p>
          <a:p>
            <a:pPr lvl="1"/>
            <a:endParaRPr lang="en-US" sz="2000" dirty="0"/>
          </a:p>
        </p:txBody>
      </p:sp>
      <p:pic>
        <p:nvPicPr>
          <p:cNvPr id="8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859633" y="972304"/>
            <a:ext cx="244475" cy="2444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01571" y="180216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9301571" y="170196"/>
            <a:ext cx="2052228" cy="2052228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9222" y="4026193"/>
            <a:ext cx="6749143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/>
              <a:t>Warm-up (Next open page in notebook):</a:t>
            </a:r>
            <a:r>
              <a:rPr lang="en-US" sz="3200" dirty="0"/>
              <a:t>  </a:t>
            </a:r>
          </a:p>
          <a:p>
            <a:r>
              <a:rPr lang="en-US" sz="3200" dirty="0"/>
              <a:t>What are the levels of classification of living things from largest to smallest.  Start with DOMAINS.</a:t>
            </a:r>
          </a:p>
        </p:txBody>
      </p:sp>
    </p:spTree>
    <p:extLst>
      <p:ext uri="{BB962C8B-B14F-4D97-AF65-F5344CB8AC3E}">
        <p14:creationId xmlns:p14="http://schemas.microsoft.com/office/powerpoint/2010/main" val="3488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of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6740" y="1681163"/>
            <a:ext cx="4825157" cy="576262"/>
          </a:xfrm>
        </p:spPr>
        <p:txBody>
          <a:bodyPr/>
          <a:lstStyle/>
          <a:p>
            <a:r>
              <a:rPr lang="en-US" sz="2800" b="1" u="sng" dirty="0"/>
              <a:t>Warm-up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739" y="2424112"/>
            <a:ext cx="5344218" cy="3989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Fill out your Agenda.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Unpack and put your backpack (and any other “bags” at the front of the room or at the back of the room. 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Get your notebook.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– Work on the warm-up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u="sng" dirty="0"/>
              <a:t>In Class – </a:t>
            </a:r>
            <a:r>
              <a:rPr lang="en-US" sz="3200" dirty="0"/>
              <a:t>Start Classification Foldable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u="sng" dirty="0"/>
              <a:t>Homework </a:t>
            </a:r>
            <a:r>
              <a:rPr lang="en-US" sz="3600" dirty="0"/>
              <a:t>–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Choices (Due Thursday)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600" b="1" dirty="0"/>
          </a:p>
          <a:p>
            <a:pPr lvl="1"/>
            <a:endParaRPr lang="en-US" sz="2000" dirty="0"/>
          </a:p>
        </p:txBody>
      </p:sp>
      <p:pic>
        <p:nvPicPr>
          <p:cNvPr id="8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859633" y="972304"/>
            <a:ext cx="244475" cy="2444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01571" y="180216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9301571" y="180216"/>
            <a:ext cx="2052228" cy="2052228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38" y="337794"/>
            <a:ext cx="8756109" cy="709128"/>
          </a:xfrm>
        </p:spPr>
        <p:txBody>
          <a:bodyPr>
            <a:normAutofit fontScale="90000"/>
          </a:bodyPr>
          <a:lstStyle/>
          <a:p>
            <a:r>
              <a:rPr lang="en-US" dirty="0"/>
              <a:t>Wednesday, September 28,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455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4557" y="2782957"/>
            <a:ext cx="4999954" cy="3949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Essential Question(s):</a:t>
            </a:r>
          </a:p>
          <a:p>
            <a:pPr marL="0" indent="0">
              <a:buNone/>
            </a:pPr>
            <a:r>
              <a:rPr lang="en-US" sz="2900" dirty="0"/>
              <a:t>How can we classify living things?</a:t>
            </a:r>
            <a:endParaRPr lang="en-US" sz="4600" dirty="0"/>
          </a:p>
          <a:p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Learning Objective:</a:t>
            </a:r>
          </a:p>
          <a:p>
            <a:pPr marL="0" indent="0">
              <a:buNone/>
            </a:pPr>
            <a:r>
              <a:rPr lang="en-US" sz="3000" dirty="0"/>
              <a:t>I can </a:t>
            </a:r>
            <a:r>
              <a:rPr lang="en-US" sz="3000" dirty="0" smtClean="0"/>
              <a:t>compare the relatedness of an organism based on their classification.</a:t>
            </a:r>
            <a:endParaRPr lang="en-US" sz="3000" dirty="0"/>
          </a:p>
          <a:p>
            <a:endParaRPr lang="en-US" sz="3200" b="1" u="sng" dirty="0"/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7336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In Class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4"/>
          </p:nvPr>
        </p:nvSpPr>
        <p:spPr>
          <a:xfrm>
            <a:off x="6298667" y="2544416"/>
            <a:ext cx="4999954" cy="43135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Finish Foldable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551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r>
              <a:rPr lang="en-US" b="1" u="sng" dirty="0"/>
              <a:t>Binomial Nomenclature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169" y="1325563"/>
            <a:ext cx="6372359" cy="343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Binomial Nomenclature</a:t>
            </a:r>
          </a:p>
          <a:p>
            <a:r>
              <a:rPr lang="en-US" dirty="0"/>
              <a:t>Two Name Naming System</a:t>
            </a:r>
          </a:p>
          <a:p>
            <a:r>
              <a:rPr lang="en-US" dirty="0"/>
              <a:t>​Scientists use the levels Genus and Species to give organisms a unique name.</a:t>
            </a:r>
          </a:p>
          <a:p>
            <a:r>
              <a:rPr lang="en-US" dirty="0"/>
              <a:t>Developed by Carolus </a:t>
            </a:r>
            <a:r>
              <a:rPr lang="en-US" dirty="0" err="1"/>
              <a:t>Linneaus</a:t>
            </a:r>
            <a:r>
              <a:rPr lang="en-US" dirty="0"/>
              <a:t> (The “father of taxonomy</a:t>
            </a:r>
            <a:r>
              <a:rPr lang="en-US" dirty="0" smtClean="0"/>
              <a:t>”)</a:t>
            </a:r>
            <a:endParaRPr lang="en-US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5170" y="4858602"/>
            <a:ext cx="10898103" cy="199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/>
              <a:t>Humans Scientific Name</a:t>
            </a:r>
            <a:r>
              <a:rPr lang="en-US" sz="3600" dirty="0"/>
              <a:t>: </a:t>
            </a:r>
            <a:r>
              <a:rPr lang="en-US" sz="3600" i="1" dirty="0"/>
              <a:t>Homo Sapiens or </a:t>
            </a:r>
            <a:r>
              <a:rPr lang="en-US" sz="3600" u="sng" dirty="0"/>
              <a:t>Homo sapiens</a:t>
            </a:r>
            <a:endParaRPr lang="en-US" sz="3600" dirty="0"/>
          </a:p>
          <a:p>
            <a:pPr marL="0" indent="0">
              <a:buNone/>
            </a:pPr>
            <a:r>
              <a:rPr lang="en-US" sz="3600" b="1" u="sng" dirty="0"/>
              <a:t>My Organism’s Scientific Name: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9" y="557299"/>
            <a:ext cx="3409578" cy="420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organism!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129247"/>
            <a:ext cx="8893629" cy="4047716"/>
          </a:xfrm>
        </p:spPr>
        <p:txBody>
          <a:bodyPr>
            <a:normAutofit/>
          </a:bodyPr>
          <a:lstStyle/>
          <a:p>
            <a:r>
              <a:rPr lang="en-US" dirty="0" smtClean="0"/>
              <a:t>Choose an animal from the handout and use that to </a:t>
            </a:r>
            <a:r>
              <a:rPr lang="en-US" dirty="0"/>
              <a:t>fill in the rest of the </a:t>
            </a:r>
            <a:r>
              <a:rPr lang="en-US" dirty="0" smtClean="0"/>
              <a:t>foldable for the “my organism” parts.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451" y="125640"/>
            <a:ext cx="6298830" cy="1325563"/>
          </a:xfrm>
        </p:spPr>
        <p:txBody>
          <a:bodyPr/>
          <a:lstStyle/>
          <a:p>
            <a:r>
              <a:rPr lang="en-US" dirty="0" smtClean="0"/>
              <a:t>What this means about structure: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330343"/>
              </p:ext>
            </p:extLst>
          </p:nvPr>
        </p:nvGraphicFramePr>
        <p:xfrm>
          <a:off x="0" y="2"/>
          <a:ext cx="12192000" cy="693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086"/>
                <a:gridCol w="8294914"/>
              </a:tblGrid>
              <a:tr h="80908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Phylum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Class</a:t>
                      </a:r>
                      <a:endParaRPr lang="en-US" sz="3600" dirty="0"/>
                    </a:p>
                  </a:txBody>
                  <a:tcPr/>
                </a:tc>
              </a:tr>
              <a:tr h="1194372">
                <a:tc rowSpan="2">
                  <a:txBody>
                    <a:bodyPr/>
                    <a:lstStyle/>
                    <a:p>
                      <a:r>
                        <a:rPr lang="en-US" sz="3600" dirty="0" err="1" smtClean="0"/>
                        <a:t>Chordata</a:t>
                      </a:r>
                      <a:r>
                        <a:rPr lang="en-US" sz="3600" dirty="0" smtClean="0"/>
                        <a:t> – chord</a:t>
                      </a:r>
                      <a:r>
                        <a:rPr lang="en-US" sz="3600" baseline="0" dirty="0" smtClean="0"/>
                        <a:t> running down the back.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Mammalia -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 body hair and feed their young with milk</a:t>
                      </a:r>
                      <a:endParaRPr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7966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Insecta</a:t>
                      </a:r>
                      <a:r>
                        <a:rPr lang="en-US" sz="3600" dirty="0" smtClean="0"/>
                        <a:t> - 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"cut into sections"</a:t>
                      </a:r>
                      <a:endParaRPr lang="en-US" sz="4800" dirty="0"/>
                    </a:p>
                  </a:txBody>
                  <a:tcPr/>
                </a:tc>
              </a:tr>
              <a:tr h="809089">
                <a:tc rowSpan="2">
                  <a:txBody>
                    <a:bodyPr/>
                    <a:lstStyle/>
                    <a:p>
                      <a:r>
                        <a:rPr lang="en-US" sz="3600" dirty="0" smtClean="0"/>
                        <a:t>Mollusca – mostly</a:t>
                      </a:r>
                      <a:r>
                        <a:rPr lang="en-US" sz="3600" baseline="0" dirty="0" smtClean="0"/>
                        <a:t> marine species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Cephalopoda</a:t>
                      </a:r>
                      <a:r>
                        <a:rPr lang="en-US" sz="3600" dirty="0" smtClean="0"/>
                        <a:t> – “head foot”</a:t>
                      </a:r>
                      <a:endParaRPr lang="en-US" sz="3600" dirty="0"/>
                    </a:p>
                  </a:txBody>
                  <a:tcPr/>
                </a:tc>
              </a:tr>
              <a:tr h="976168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Chondrichthyes</a:t>
                      </a:r>
                      <a:r>
                        <a:rPr lang="en-US" sz="3600" baseline="0" dirty="0" smtClean="0"/>
                        <a:t> - 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cartilaginous fishes</a:t>
                      </a:r>
                      <a:endParaRPr lang="en-US" sz="5400" dirty="0"/>
                    </a:p>
                  </a:txBody>
                  <a:tcPr/>
                </a:tc>
              </a:tr>
              <a:tr h="8090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Anthropoda</a:t>
                      </a:r>
                      <a:r>
                        <a:rPr lang="en-US" sz="3600" dirty="0" smtClean="0"/>
                        <a:t> – jointed</a:t>
                      </a:r>
                      <a:r>
                        <a:rPr lang="en-US" sz="3600" baseline="0" dirty="0" smtClean="0"/>
                        <a:t> legs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Aves - Birds</a:t>
                      </a:r>
                      <a:endParaRPr lang="en-US" sz="3600" dirty="0"/>
                    </a:p>
                  </a:txBody>
                  <a:tcPr/>
                </a:tc>
              </a:tr>
              <a:tr h="809089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Reptilia</a:t>
                      </a:r>
                      <a:r>
                        <a:rPr lang="en-US" sz="3600" dirty="0" smtClean="0"/>
                        <a:t> – Reptiles </a:t>
                      </a:r>
                      <a:endParaRPr lang="en-US" sz="3600" dirty="0"/>
                    </a:p>
                  </a:txBody>
                  <a:tcPr/>
                </a:tc>
              </a:tr>
              <a:tr h="809089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Actinopterygii</a:t>
                      </a:r>
                      <a:r>
                        <a:rPr lang="en-US" sz="3600" dirty="0" smtClean="0"/>
                        <a:t> - 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ray-finned fishes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72" y="1"/>
            <a:ext cx="6847114" cy="947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0" u="none" dirty="0"/>
              <a:t>Under your warm-up for </a:t>
            </a:r>
            <a:r>
              <a:rPr lang="en-US" sz="3600" b="0" u="none" dirty="0" smtClean="0"/>
              <a:t>today: </a:t>
            </a:r>
            <a:endParaRPr lang="en-US" b="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029"/>
            <a:ext cx="8146143" cy="4452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My organism, the _____________ is similar to humans to the _________ level.  This means that the ________________ is (very/somewhat/not very) similar to humans.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Classificatio</a:t>
            </a:r>
            <a:r>
              <a:rPr lang="en-US" sz="3600" dirty="0" smtClean="0"/>
              <a:t>n of organisms is important because……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8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138" y="337794"/>
            <a:ext cx="8756109" cy="709128"/>
          </a:xfrm>
        </p:spPr>
        <p:txBody>
          <a:bodyPr>
            <a:normAutofit/>
          </a:bodyPr>
          <a:lstStyle/>
          <a:p>
            <a:r>
              <a:rPr lang="en-US" dirty="0"/>
              <a:t>Monday, September 26, 2016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455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4557" y="2782957"/>
            <a:ext cx="4999954" cy="394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Essential Question(s):</a:t>
            </a:r>
          </a:p>
          <a:p>
            <a:pPr marL="0" indent="0">
              <a:buNone/>
            </a:pPr>
            <a:r>
              <a:rPr lang="en-US" sz="2900" dirty="0"/>
              <a:t>How can we classify living things?</a:t>
            </a:r>
            <a:endParaRPr lang="en-US" sz="4600" dirty="0"/>
          </a:p>
          <a:p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Learning Objective:</a:t>
            </a:r>
          </a:p>
          <a:p>
            <a:pPr marL="0" indent="0">
              <a:buNone/>
            </a:pPr>
            <a:r>
              <a:rPr lang="en-US" sz="3000" dirty="0"/>
              <a:t>I can classify an organism using the </a:t>
            </a:r>
            <a:r>
              <a:rPr lang="en-US" sz="3000" dirty="0" err="1"/>
              <a:t>Linnean</a:t>
            </a:r>
            <a:r>
              <a:rPr lang="en-US" sz="3000" dirty="0"/>
              <a:t> system of classification.</a:t>
            </a:r>
          </a:p>
          <a:p>
            <a:endParaRPr lang="en-US" sz="3200" b="1" u="sng" dirty="0"/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73367" y="1812898"/>
            <a:ext cx="4754880" cy="640080"/>
          </a:xfrm>
        </p:spPr>
        <p:txBody>
          <a:bodyPr>
            <a:normAutofit/>
          </a:bodyPr>
          <a:lstStyle/>
          <a:p>
            <a:r>
              <a:rPr lang="en-US" sz="3600" u="sng" dirty="0"/>
              <a:t>In Class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4"/>
          </p:nvPr>
        </p:nvSpPr>
        <p:spPr>
          <a:xfrm>
            <a:off x="6298667" y="2544416"/>
            <a:ext cx="4999954" cy="43135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Start the Taxonomy Foldable</a:t>
            </a:r>
          </a:p>
        </p:txBody>
      </p:sp>
    </p:spTree>
    <p:extLst>
      <p:ext uri="{BB962C8B-B14F-4D97-AF65-F5344CB8AC3E}">
        <p14:creationId xmlns:p14="http://schemas.microsoft.com/office/powerpoint/2010/main" val="23321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994" y="365125"/>
            <a:ext cx="3972623" cy="1325563"/>
          </a:xfrm>
        </p:spPr>
        <p:txBody>
          <a:bodyPr/>
          <a:lstStyle/>
          <a:p>
            <a:r>
              <a:rPr lang="en-US" dirty="0"/>
              <a:t>Folding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063410" cy="270344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1.  Line up 5 sheets of paper with approximately ½- ¾ inch spaces.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40" y="0"/>
            <a:ext cx="4997660" cy="35058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89444" y="4260574"/>
            <a:ext cx="7063410" cy="27034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 Fold papers over the top and line them up to make 10 “flaps”.</a:t>
            </a:r>
          </a:p>
          <a:p>
            <a:endParaRPr lang="en-US" dirty="0"/>
          </a:p>
        </p:txBody>
      </p:sp>
      <p:pic>
        <p:nvPicPr>
          <p:cNvPr id="1026" name="Picture 2" descr="Image result for multi page fold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861"/>
            <a:ext cx="4720873" cy="32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836911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TAXONOMY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LIFE’S FILING SYSTEM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DOMAIN</a:t>
            </a:r>
          </a:p>
          <a:p>
            <a:r>
              <a:rPr lang="en-US" dirty="0">
                <a:latin typeface="+mn-lt"/>
              </a:rPr>
              <a:t>KINGDOM</a:t>
            </a:r>
          </a:p>
          <a:p>
            <a:r>
              <a:rPr lang="en-US" dirty="0">
                <a:latin typeface="+mn-lt"/>
              </a:rPr>
              <a:t>PHYLUM</a:t>
            </a:r>
          </a:p>
          <a:p>
            <a:r>
              <a:rPr lang="en-US" dirty="0">
                <a:latin typeface="+mn-lt"/>
              </a:rPr>
              <a:t>CLASS</a:t>
            </a:r>
          </a:p>
          <a:p>
            <a:r>
              <a:rPr lang="en-US" dirty="0">
                <a:latin typeface="+mn-lt"/>
              </a:rPr>
              <a:t>ORDER</a:t>
            </a:r>
          </a:p>
          <a:p>
            <a:r>
              <a:rPr lang="en-US" dirty="0">
                <a:latin typeface="+mn-lt"/>
              </a:rPr>
              <a:t>FAMILY</a:t>
            </a:r>
          </a:p>
          <a:p>
            <a:r>
              <a:rPr lang="en-US" dirty="0">
                <a:latin typeface="+mn-lt"/>
              </a:rPr>
              <a:t>GENUS</a:t>
            </a:r>
          </a:p>
          <a:p>
            <a:r>
              <a:rPr lang="en-US" dirty="0">
                <a:latin typeface="+mn-lt"/>
              </a:rPr>
              <a:t>SPECIES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   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Binomial Nomenclature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911" y="0"/>
            <a:ext cx="7355089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1229" y="2188029"/>
            <a:ext cx="2286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Domain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1" y="2885425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Kingdom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1" y="3477366"/>
            <a:ext cx="2286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Phylum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1" y="4757307"/>
            <a:ext cx="2286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Family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1" y="5157417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Genus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1" y="5607598"/>
            <a:ext cx="2286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Species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1" y="4322959"/>
            <a:ext cx="2286000" cy="400110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Order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0254" y="3877476"/>
            <a:ext cx="2286000" cy="400110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Class</a:t>
            </a:r>
            <a:endParaRPr lang="en-US" sz="2000" dirty="0">
              <a:latin typeface="Kristen ITC" panose="03050502040202030202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2395" y="6007709"/>
            <a:ext cx="368034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Binomial Nomenclature</a:t>
            </a:r>
            <a:endParaRPr lang="en-US" sz="2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7" y="14439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Domain Page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167" y="1094095"/>
            <a:ext cx="11503917" cy="2258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Domain:  </a:t>
            </a:r>
            <a:r>
              <a:rPr lang="en-US" sz="3600" dirty="0"/>
              <a:t>Eukarya</a:t>
            </a:r>
            <a:endParaRPr lang="en-US" sz="3600" b="1" u="sng" dirty="0"/>
          </a:p>
          <a:p>
            <a:pPr marL="0" indent="0">
              <a:buNone/>
            </a:pPr>
            <a:r>
              <a:rPr lang="en-US" sz="3600" b="1" u="sng" dirty="0"/>
              <a:t>My Organism’s Domain: </a:t>
            </a:r>
            <a:r>
              <a:rPr lang="en-US" sz="3600" dirty="0"/>
              <a:t>Eukarya</a:t>
            </a:r>
            <a:endParaRPr lang="en-US" sz="3600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What this means about its structure:</a:t>
            </a:r>
            <a:r>
              <a:rPr lang="en-US" sz="3600" dirty="0"/>
              <a:t> My organism has cells with a nucleus that contains DNA.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710" y="6215743"/>
            <a:ext cx="1150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Domains – Grouped according to cell type, habitat and cell membrane material.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72153"/>
              </p:ext>
            </p:extLst>
          </p:nvPr>
        </p:nvGraphicFramePr>
        <p:xfrm>
          <a:off x="465167" y="3473631"/>
          <a:ext cx="113356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552"/>
                <a:gridCol w="3778552"/>
                <a:gridCol w="37785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Archaea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Bacteria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Eukarya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Lives in harsh environments</a:t>
                      </a:r>
                    </a:p>
                    <a:p>
                      <a:r>
                        <a:rPr lang="en-US" sz="3200" dirty="0" smtClean="0"/>
                        <a:t>Single-celled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Lives almost everywhere</a:t>
                      </a:r>
                    </a:p>
                    <a:p>
                      <a:r>
                        <a:rPr lang="en-US" sz="3200" dirty="0" smtClean="0"/>
                        <a:t>Single-celled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Multicellular</a:t>
                      </a:r>
                    </a:p>
                    <a:p>
                      <a:r>
                        <a:rPr lang="en-US" sz="3200" dirty="0" smtClean="0"/>
                        <a:t>Cells nucleus contains DNA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Kingdom Page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169" y="3331029"/>
            <a:ext cx="10898103" cy="3215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Kingdoms in Eukarya: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Animals		Plants		Fungi		Protists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Grouped based on cell type, number of cells and how they obtain food.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2" y="4517571"/>
            <a:ext cx="1460946" cy="1395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88" y="4517571"/>
            <a:ext cx="1051944" cy="1361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20" y="4367194"/>
            <a:ext cx="1143213" cy="1143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757" y="4367194"/>
            <a:ext cx="1480941" cy="12958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5168" y="1061437"/>
            <a:ext cx="10898103" cy="2258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Humans Kingdom:  </a:t>
            </a:r>
            <a:r>
              <a:rPr lang="en-US" sz="3600" dirty="0"/>
              <a:t>Animalia</a:t>
            </a:r>
            <a:endParaRPr lang="en-US" sz="3600" b="1" u="sng" dirty="0"/>
          </a:p>
          <a:p>
            <a:pPr marL="0" indent="0">
              <a:buNone/>
            </a:pPr>
            <a:r>
              <a:rPr lang="en-US" sz="3600" b="1" u="sng" dirty="0"/>
              <a:t>My Organism’s Kingdom: </a:t>
            </a:r>
            <a:r>
              <a:rPr lang="en-US" sz="3600" dirty="0"/>
              <a:t>Animalia</a:t>
            </a:r>
            <a:endParaRPr lang="en-US" sz="3600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What this means about its structure:</a:t>
            </a:r>
            <a:r>
              <a:rPr lang="en-US" sz="3600" dirty="0"/>
              <a:t> My organism is multicellular and can’t make its own food.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Tuesday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878" y="200726"/>
            <a:ext cx="8871857" cy="1325563"/>
          </a:xfrm>
        </p:spPr>
        <p:txBody>
          <a:bodyPr/>
          <a:lstStyle/>
          <a:p>
            <a:r>
              <a:rPr lang="en-US" dirty="0"/>
              <a:t>Beginning of Class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6740" y="1681163"/>
            <a:ext cx="4825157" cy="576262"/>
          </a:xfrm>
        </p:spPr>
        <p:txBody>
          <a:bodyPr/>
          <a:lstStyle/>
          <a:p>
            <a:r>
              <a:rPr lang="en-US" sz="2800" b="1" u="sng" dirty="0"/>
              <a:t>Warm-up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739" y="2424112"/>
            <a:ext cx="5344218" cy="3989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– Fill out your Agenda.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– Unpack and put your backpack (and any other “bags” at the front of the room or at the back of the room.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Get your notebook.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– Work on the warm-up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972304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72634" y="1789624"/>
            <a:ext cx="5183188" cy="2449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u="sng" dirty="0"/>
              <a:t>In Class –</a:t>
            </a:r>
            <a:r>
              <a:rPr lang="en-US" sz="2800" dirty="0"/>
              <a:t> Finish Classification Foldable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u="sng" dirty="0"/>
              <a:t>Homework </a:t>
            </a:r>
            <a:r>
              <a:rPr lang="en-US" sz="3200" dirty="0"/>
              <a:t>–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Choices (Due Thursday)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600" b="1" dirty="0"/>
          </a:p>
          <a:p>
            <a:pPr lvl="1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9222" y="4026193"/>
            <a:ext cx="6749143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/>
              <a:t>Warm-up:</a:t>
            </a:r>
            <a:r>
              <a:rPr lang="en-US" sz="3200" dirty="0" smtClean="0"/>
              <a:t>  </a:t>
            </a:r>
            <a:endParaRPr lang="en-US" sz="3200" dirty="0"/>
          </a:p>
          <a:p>
            <a:r>
              <a:rPr lang="en-US" sz="3200" dirty="0" smtClean="0"/>
              <a:t>Finish the “Kingdom” page in your foldable.</a:t>
            </a:r>
            <a:endParaRPr lang="en-US" sz="3200" dirty="0"/>
          </a:p>
        </p:txBody>
      </p:sp>
      <p:pic>
        <p:nvPicPr>
          <p:cNvPr id="12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664147" y="1447137"/>
            <a:ext cx="244475" cy="2444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718869" y="697440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9728043" y="697440"/>
            <a:ext cx="2052228" cy="20522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4173" y="15099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43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878</Words>
  <Application>Microsoft Office PowerPoint</Application>
  <PresentationFormat>Widescreen</PresentationFormat>
  <Paragraphs>196</Paragraphs>
  <Slides>24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Kristen ITC</vt:lpstr>
      <vt:lpstr>Wingdings</vt:lpstr>
      <vt:lpstr>Office Theme</vt:lpstr>
      <vt:lpstr>Monday</vt:lpstr>
      <vt:lpstr>Beginning of Class</vt:lpstr>
      <vt:lpstr>Monday, September 26, 2016</vt:lpstr>
      <vt:lpstr>Folding Instructions</vt:lpstr>
      <vt:lpstr>PowerPoint Presentation</vt:lpstr>
      <vt:lpstr>Domain Page</vt:lpstr>
      <vt:lpstr>Kingdom Page</vt:lpstr>
      <vt:lpstr>Tuesday</vt:lpstr>
      <vt:lpstr>Beginning of Class</vt:lpstr>
      <vt:lpstr>Kingdom Page</vt:lpstr>
      <vt:lpstr>Tuesday, September 27, 2016</vt:lpstr>
      <vt:lpstr>Phylum Page</vt:lpstr>
      <vt:lpstr>Class Page</vt:lpstr>
      <vt:lpstr>Order Page</vt:lpstr>
      <vt:lpstr>Family Page</vt:lpstr>
      <vt:lpstr>Genus Page</vt:lpstr>
      <vt:lpstr>Species Page</vt:lpstr>
      <vt:lpstr>Wednesday</vt:lpstr>
      <vt:lpstr>Beginning of Class</vt:lpstr>
      <vt:lpstr>Wednesday, September 28, 2016</vt:lpstr>
      <vt:lpstr>Binomial Nomenclature Page</vt:lpstr>
      <vt:lpstr>Add your organism!</vt:lpstr>
      <vt:lpstr>What this means about structure:</vt:lpstr>
      <vt:lpstr>Under your warm-up for today: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</dc:title>
  <dc:creator>Jenifer</dc:creator>
  <cp:lastModifiedBy>Jenifer A. Knowles</cp:lastModifiedBy>
  <cp:revision>119</cp:revision>
  <cp:lastPrinted>2016-09-26T16:22:25Z</cp:lastPrinted>
  <dcterms:created xsi:type="dcterms:W3CDTF">2016-09-04T21:02:16Z</dcterms:created>
  <dcterms:modified xsi:type="dcterms:W3CDTF">2016-09-28T13:50:01Z</dcterms:modified>
</cp:coreProperties>
</file>